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8" r:id="rId3"/>
  </p:sldMasterIdLst>
  <p:notesMasterIdLst>
    <p:notesMasterId r:id="rId5"/>
  </p:notesMasterIdLst>
  <p:sldIdLst>
    <p:sldId id="276" r:id="rId4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71" r:id="rId18"/>
    <p:sldId id="269" r:id="rId19"/>
    <p:sldId id="272" r:id="rId20"/>
    <p:sldId id="273" r:id="rId21"/>
    <p:sldId id="274" r:id="rId22"/>
    <p:sldId id="275" r:id="rId2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8997" autoAdjust="0"/>
    <p:restoredTop sz="94610"/>
  </p:normalViewPr>
  <p:slideViewPr>
    <p:cSldViewPr snapToGrid="0" snapToObjects="1">
      <p:cViewPr varScale="1">
        <p:scale>
          <a:sx n="102" d="100"/>
          <a:sy n="102" d="100"/>
        </p:scale>
        <p:origin x="150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openxmlformats.org/officeDocument/2006/relationships/slide" Target="../slides/slide3.xm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dec4e3858257340b3db#tid=67ea62b5c650320008bd22f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131"/>
            <a:ext cx="12188952" cy="6857738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选择性必修</a:t>
            </a:r>
            <a:r>
              <a:rPr lang="en-US" altLang="zh-CN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 </a:t>
            </a:r>
            <a:r>
              <a:rPr lang="zh-CN" altLang="en-US" sz="3200" dirty="0">
                <a:solidFill>
                  <a:srgbClr val="00ADA3"/>
                </a:solidFill>
                <a:latin typeface="方正粗等线简体" panose="02000000000000000000" charset="-122"/>
                <a:ea typeface="方正粗等线简体" panose="02000000000000000000" charset="-122"/>
                <a:cs typeface="方正粗等线简体" panose="02000000000000000000" charset="-122"/>
              </a:rPr>
              <a:t>上册</a:t>
            </a:r>
            <a:endParaRPr lang="zh-CN" altLang="en-US" sz="3200" dirty="0">
              <a:solidFill>
                <a:srgbClr val="00ADA3"/>
              </a:solidFill>
              <a:latin typeface="方正粗等线简体" panose="02000000000000000000" charset="-122"/>
              <a:ea typeface="方正粗等线简体" panose="02000000000000000000" charset="-122"/>
              <a:cs typeface="方正粗等线简体" panose="02000000000000000000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e117303e41e8d6aeec168b#tid=67e6690c0d55a60009111f26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2026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4846320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选择性必修上册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6.xml"/><Relationship Id="rId3" Type="http://schemas.openxmlformats.org/officeDocument/2006/relationships/slide" Target="slide7.xml"/><Relationship Id="rId2" Type="http://schemas.openxmlformats.org/officeDocument/2006/relationships/image" Target="../media/image9.jpeg"/><Relationship Id="rId1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eee27e3c?pid=8f6ee3a07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赏文析法</a:t>
            </a:r>
            <a:endParaRPr lang="en-US" altLang="zh-CN" sz="3200" dirty="0"/>
          </a:p>
        </p:txBody>
      </p:sp>
      <p:sp>
        <p:nvSpPr>
          <p:cNvPr id="3" name="QB_5_BD.14_1#edf0b7d19?sp=1&amp;pid=feee27e3c&amp;color=0,0,0&amp;vtp=1&amp;bbb=1&amp;hb=1&amp;hltap=1"/>
          <p:cNvSpPr/>
          <p:nvPr/>
        </p:nvSpPr>
        <p:spPr>
          <a:xfrm>
            <a:off x="612648" y="954024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诗歌标题包含了几种意象？哪个意象是全诗的纽带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？本诗展现了它的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哪几种状态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5_AN.15_1#edf0b7d19?sp=1&amp;pid=feee27e3c&amp;color=0,0,0&amp;vtp=1&amp;bbb=1&amp;hb=1&amp;hla=1"/>
          <p:cNvSpPr/>
          <p:nvPr/>
        </p:nvSpPr>
        <p:spPr>
          <a:xfrm>
            <a:off x="612648" y="2221484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1）诗歌标题包含了春、江、花、月、夜这五种意象。（2分）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2）其中“月”这个意象贯穿全诗，是全诗的纽带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，以月亮为景物描写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的主体和引发感叹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、抒写情思的依托，表里兼顾，情景交融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，使全诗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浑然一体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。（2分）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3）本诗展现了“月”的四种状态：月升—月悬—月斜—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月落。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4_1#0bb245ca2?sp=1&amp;pid=feee27e3c&amp;color=0,0,0&amp;vtp=1&amp;bt=1&amp;bbb=1&amp;hb=1&amp;hltap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“海上明月共潮生”中的“生”字可不可以换成“升”字？为什么？（5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15_1#0bb245ca2?sp=1&amp;pid=feee27e3c&amp;color=0,0,0&amp;vtp=1&amp;bt=1&amp;bbb=1&amp;hb=1&amp;hla=1"/>
          <p:cNvSpPr/>
          <p:nvPr/>
        </p:nvSpPr>
        <p:spPr>
          <a:xfrm>
            <a:off x="612648" y="109538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不可以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。（1分）①“生”本义为“生育；出生”，在此处有“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涌现”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的意思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。（2分）②“生”字有强烈的表达效果：江潮浩瀚无垠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，仿佛和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大海连在一起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，气势恢宏。这时一轮明月随潮涌生，一个“生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”字赋予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了明月与潮水以活泼的生命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，使春潮涌动的景象更加壮观。而“升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”字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只是写出了月初升的状态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，缺少情味。（2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4_1#8ac04fa50?sp=1&amp;pid=feee27e3c&amp;color=0,0,0&amp;vtp=1&amp;bt=1&amp;bbb=1&amp;hb=1&amp;hltap=1"/>
          <p:cNvSpPr/>
          <p:nvPr/>
        </p:nvSpPr>
        <p:spPr>
          <a:xfrm>
            <a:off x="612648" y="468000"/>
            <a:ext cx="10963656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诗歌最后八句是如何表达游子思归的感情的？（4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15_1#8ac04fa50?sp=1&amp;pid=feee27e3c&amp;color=0,0,0&amp;vtp=1&amp;bt=1&amp;bbb=1&amp;hb=1&amp;hla=1"/>
          <p:cNvSpPr/>
          <p:nvPr/>
        </p:nvSpPr>
        <p:spPr>
          <a:xfrm>
            <a:off x="612648" y="1095380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运用虚实结合的手法，把梦境与现实交织在一起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，从而把月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夜将尽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、春光将老、游子还远在天涯的惆怅之情烘托得缠绵悱恻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情景交融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，以景结情，在春光渐逝的惋惜中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，表达游子想要归家的心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情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4_1#3cfc31809?sp=1&amp;pid=feee27e3c&amp;color=0,0,0&amp;vtp=1&amp;bt=1&amp;bbb=1&amp;hb=1&amp;hltap=1"/>
          <p:cNvSpPr/>
          <p:nvPr/>
        </p:nvSpPr>
        <p:spPr>
          <a:xfrm>
            <a:off x="612648" y="468000"/>
            <a:ext cx="10963656" cy="518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诗歌中的“人生代代无穷已，江月年年望相似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”因蕴含哲理而引发人们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深思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，请简要赏析。（6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答：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15_1#3cfc31809?sp=1&amp;pid=feee27e3c&amp;color=0,0,0&amp;vtp=1&amp;bt=1&amp;bbb=1&amp;hb=1&amp;hla=1"/>
          <p:cNvSpPr/>
          <p:nvPr/>
        </p:nvSpPr>
        <p:spPr>
          <a:xfrm>
            <a:off x="612648" y="173546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诗人伫立江畔，仰望明月，不禁发出“人生代代无穷已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，江月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年年望相似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”的感慨，这是诗人对人生和江月的哲理思考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。诗句表现了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人生易老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，一代一代无穷无尽地更替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，江月却年复一年没有什么变化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的自然永恒的哲理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。②对人生哲理的思考与</a:t>
            </a:r>
            <a:r>
              <a:rPr lang="zh-CN" altLang="en-US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宇宙奥秘的探索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，古已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有之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，但作品的主题多半是感慨宇宙永恒，人生短暂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。诗人在此处却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别开生面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，他的思想没有陷入前人窠臼，而是翻出了新意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，个人的生命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5_1#3cfc31809?sp=1&amp;pid=feee27e3c&amp;color=0,0,0&amp;vtp=1&amp;bt=1&amp;bbb=1&amp;hb=1&amp;hltap=1"/>
          <p:cNvSpPr/>
          <p:nvPr/>
        </p:nvSpPr>
        <p:spPr>
          <a:xfrm>
            <a:off x="612648" y="4680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i="0">
              <a:solidFill>
                <a:srgbClr val="000000"/>
              </a:solidFill>
              <a:latin typeface="宋体" panose="02010600030101010101" pitchFamily="2" charset="-122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QB_5_AN.14_1#3cfc31809?sp=1&amp;pid=feee27e3c&amp;color=0,0,0&amp;vtp=1&amp;bt=1&amp;bbb=1&amp;hb=1&amp;hla=1"/>
          <p:cNvSpPr/>
          <p:nvPr/>
        </p:nvSpPr>
        <p:spPr>
          <a:xfrm>
            <a:off x="612648" y="442600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在江月面前是短暂即逝的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，而人类的存在是代代相传的、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无穷无尽的。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人类与明月长久共存于天地之间，也可以构成一种与自然相媲美的永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恒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。③诗人虽有对人生短暂的感伤，但并不是颓废与绝望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，而是出于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对人生的追求与热爱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，抒发了一种乐观向上的情感。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诗人从澄明透彻、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永恒的江月中悟出人类的永恒，为中国文人找到了一条突破个体生命</a:t>
            </a:r>
            <a:endParaRPr lang="en-US" altLang="zh-CN" sz="2800" b="1" i="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的限度而达宇宙永恒的情思寄托途径</a:t>
            </a: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。（每点2</a:t>
            </a: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5b75ed06?pid=8f6ee3a07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文白对译</a:t>
            </a:r>
            <a:endParaRPr lang="en-US" altLang="zh-CN" sz="3200" dirty="0"/>
          </a:p>
        </p:txBody>
      </p:sp>
      <p:pic>
        <p:nvPicPr>
          <p:cNvPr id="3" name="P_5_BD#d2ac586fd?pid=05b75ed06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64738" y="1081024"/>
            <a:ext cx="3262523" cy="5470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5_BD#d2ac586fd?pid=05b75ed06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59066" y="468000"/>
            <a:ext cx="4473867" cy="5749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5_BD#d2ac586fd?pid=05b75ed06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50336" y="467999"/>
            <a:ext cx="4091327" cy="5625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5_BD#d2ac586fd?pid=05b75ed06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15301" y="665963"/>
            <a:ext cx="4761398" cy="3915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09875" y="607695"/>
            <a:ext cx="6572250" cy="321945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1955" y="3827145"/>
            <a:ext cx="6753225" cy="258127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5deb8408e.fixed?pid=61fd98153&amp;color=0,173,163&amp;vtp=1&amp;bbb=1&amp;hb=1"/>
          <p:cNvSpPr/>
          <p:nvPr/>
        </p:nvSpPr>
        <p:spPr>
          <a:xfrm>
            <a:off x="877824" y="2127504"/>
            <a:ext cx="10981944" cy="1219200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l" latinLnBrk="1">
              <a:lnSpc>
                <a:spcPts val="48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古诗词诵读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无衣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春江花月夜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将进酒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江城子</a:t>
            </a:r>
            <a:r>
              <a:rPr lang="en-US" altLang="zh-CN" sz="4000" b="1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·乙</a:t>
            </a:r>
            <a:endParaRPr lang="en-US" altLang="zh-CN" sz="4000" b="1" i="0">
              <a:solidFill>
                <a:srgbClr val="00ADA3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800"/>
              </a:lnSpc>
            </a:pPr>
            <a:r>
              <a:rPr lang="en-US" altLang="zh-CN" sz="4000" b="1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卯正月二十日夜记梦</a:t>
            </a:r>
            <a:endParaRPr lang="en-US" altLang="zh-CN" sz="4000" dirty="0"/>
          </a:p>
        </p:txBody>
      </p:sp>
      <p:sp>
        <p:nvSpPr>
          <p:cNvPr id="3" name="C_2#5deb8408e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C_2_BD#5deb8408e.fixed?pid=61fd98153&amp;color=0,173,163&amp;vtp=1&amp;bbb=1"/>
          <p:cNvSpPr/>
          <p:nvPr/>
        </p:nvSpPr>
        <p:spPr>
          <a:xfrm>
            <a:off x="877824" y="3493008"/>
            <a:ext cx="10981944" cy="104190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34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课时2</a:t>
            </a:r>
            <a:r>
              <a:rPr lang="en-US" altLang="zh-CN" sz="34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4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春江花月夜</a:t>
            </a:r>
            <a:endParaRPr lang="en-US" altLang="zh-CN" sz="3380" dirty="0"/>
          </a:p>
        </p:txBody>
      </p:sp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682d98777?lid=682d98777&amp;cid=682d98777&amp;tib=255,255,255&amp;vtp=1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2487168"/>
            <a:ext cx="429768" cy="429768"/>
          </a:xfrm>
          <a:prstGeom prst="rect">
            <a:avLst/>
          </a:prstGeom>
        </p:spPr>
      </p:pic>
      <p:sp>
        <p:nvSpPr>
          <p:cNvPr id="3" name="C_1#目录1:682d98777?lid=682d98777&amp;cid=682d98777&amp;vtp=1&amp;bt=1&amp;bbb=1">
            <a:hlinkClick r:id="rId1" action="ppaction://hlinksldjump"/>
          </p:cNvPr>
          <p:cNvSpPr/>
          <p:nvPr/>
        </p:nvSpPr>
        <p:spPr>
          <a:xfrm>
            <a:off x="3776472" y="2432304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3050" dirty="0"/>
          </a:p>
        </p:txBody>
      </p:sp>
      <p:pic>
        <p:nvPicPr>
          <p:cNvPr id="4" name="C_1#目录1:682d98777?lid=8f6ee3a07&amp;cid=8f6ee3a07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976" y="3383280"/>
            <a:ext cx="429768" cy="429768"/>
          </a:xfrm>
          <a:prstGeom prst="rect">
            <a:avLst/>
          </a:prstGeom>
        </p:spPr>
      </p:pic>
      <p:sp>
        <p:nvSpPr>
          <p:cNvPr id="5" name="C_1#目录1:682d98777?lid=8f6ee3a07&amp;cid=8f6ee3a07&amp;vtp=1&amp;bbb=1">
            <a:hlinkClick r:id="rId3" action="ppaction://hlinksldjump"/>
          </p:cNvPr>
          <p:cNvSpPr/>
          <p:nvPr/>
        </p:nvSpPr>
        <p:spPr>
          <a:xfrm>
            <a:off x="3776472" y="3328416"/>
            <a:ext cx="367588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07950" algn="l" latinLnBrk="1">
              <a:lnSpc>
                <a:spcPts val="38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305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682d98777.fixed?pid=5deb8408e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自主学习·悟新知</a:t>
            </a:r>
            <a:endParaRPr lang="en-US" altLang="zh-CN" sz="4000" dirty="0"/>
          </a:p>
        </p:txBody>
      </p:sp>
      <p:sp>
        <p:nvSpPr>
          <p:cNvPr id="3" name="C_3#682d98777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6a2a3915?pid=682d98777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一、作者名片</a:t>
            </a:r>
            <a:endParaRPr lang="en-US" altLang="zh-CN" sz="3200" dirty="0"/>
          </a:p>
        </p:txBody>
      </p:sp>
      <p:sp>
        <p:nvSpPr>
          <p:cNvPr id="3" name="P_5_BD#a6edd600c?pid=c6a2a3915&amp;color=0,0,0&amp;vtp=1&amp;bbb=1&amp;hb=1"/>
          <p:cNvSpPr/>
          <p:nvPr/>
        </p:nvSpPr>
        <p:spPr>
          <a:xfrm>
            <a:off x="612648" y="1174454"/>
            <a:ext cx="10963656" cy="3886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张若虚（约660—约720），扬州（今属江苏）人，唐代诗人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。生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平事迹不详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，唯知其曾任兖州兵曹。唐中宗神龙年间，以“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文词俊秀”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而名显长安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，与贺知章、张旭、包融并称“吴中四士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张若虚在诗风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上厌恶六朝以来的空洞艳体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，追求自由豪放、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富有理想的高远意境。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他的诗多散佚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，《全唐诗》仅录存两首，其中《春江花月夜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》是一篇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脍炙人口的名作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，有“孤篇盖全唐”之誉。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eb20cbe06?pid=682d98777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二、写作背景</a:t>
            </a:r>
            <a:endParaRPr lang="en-US" altLang="zh-CN" sz="3200" dirty="0"/>
          </a:p>
        </p:txBody>
      </p:sp>
      <p:sp>
        <p:nvSpPr>
          <p:cNvPr id="3" name="P_5_BD#dfed5dc91?pid=eb20cbe06&amp;color=0,0,0&amp;vtp=1&amp;bbb=1&amp;hb=1"/>
          <p:cNvSpPr/>
          <p:nvPr/>
        </p:nvSpPr>
        <p:spPr>
          <a:xfrm>
            <a:off x="612648" y="1174454"/>
            <a:ext cx="10963656" cy="2590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此诗的具体创作年份难以考证，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而此诗的创作地点则有三种说法：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诗人是站在扬州南郊曲江边赏月观潮时，有感而发；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②此诗作于瓜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，表现的是古镇瓜洲江畔的意境之美；③此诗作于扬子江畔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，其地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在今扬州市江都区大桥镇南部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8f6ee3a07.fixed?pid=5deb8408e&amp;color=0,173,163&amp;vtp=1&amp;bbb=1"/>
          <p:cNvSpPr/>
          <p:nvPr/>
        </p:nvSpPr>
        <p:spPr>
          <a:xfrm>
            <a:off x="1618488" y="2660904"/>
            <a:ext cx="899769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合作探究·提能力</a:t>
            </a:r>
            <a:endParaRPr lang="en-US" altLang="zh-CN" sz="4000" dirty="0"/>
          </a:p>
        </p:txBody>
      </p:sp>
      <p:sp>
        <p:nvSpPr>
          <p:cNvPr id="3" name="C_3#8f6ee3a07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f900b5aa?pid=8f6ee3a07&amp;color=0,173,163&amp;vtp=1&amp;bt=1&amp;bbb=1"/>
          <p:cNvSpPr/>
          <p:nvPr/>
        </p:nvSpPr>
        <p:spPr>
          <a:xfrm>
            <a:off x="612648" y="466344"/>
            <a:ext cx="10963656" cy="89103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整体感知</a:t>
            </a:r>
            <a:endParaRPr lang="en-US" altLang="zh-CN" sz="3200" dirty="0"/>
          </a:p>
        </p:txBody>
      </p:sp>
      <p:sp>
        <p:nvSpPr>
          <p:cNvPr id="3" name="QB_5_BD.1_1#b08d3f241?sp=1&amp;pid=ff900b5aa&amp;color=0,0,0&amp;vtp=1&amp;bbb=1"/>
          <p:cNvSpPr/>
          <p:nvPr/>
        </p:nvSpPr>
        <p:spPr>
          <a:xfrm>
            <a:off x="612648" y="954024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厘清结构</a:t>
            </a:r>
            <a:endParaRPr lang="en-US" altLang="zh-CN" sz="2800" dirty="0"/>
          </a:p>
        </p:txBody>
      </p:sp>
      <p:pic>
        <p:nvPicPr>
          <p:cNvPr id="4" name="QB_5_BD.1_2#b08d3f241?pid=ff900b5aa&amp;color=0,0,0&amp;tib=255,255,255&amp;vip=1#4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99232" y="1656461"/>
            <a:ext cx="6190488" cy="3739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B_5_AN.2_1#b08d3f241.blank?pid=ff900b5aa&amp;color=0,0,0&amp;vpa=1&amp;vtp=1"/>
          <p:cNvSpPr/>
          <p:nvPr/>
        </p:nvSpPr>
        <p:spPr>
          <a:xfrm>
            <a:off x="7918704" y="1674749"/>
            <a:ext cx="1234440" cy="301752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2700"/>
              </a:lnSpc>
            </a:pPr>
            <a:r>
              <a:rPr lang="en-US" altLang="zh-CN" sz="22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月共潮生</a:t>
            </a:r>
            <a:endParaRPr lang="en-US" altLang="zh-CN" sz="2200" dirty="0"/>
          </a:p>
        </p:txBody>
      </p:sp>
      <p:sp>
        <p:nvSpPr>
          <p:cNvPr id="6" name="QB_5_AN.3_1#b08d3f241.blank?pid=ff900b5aa&amp;color=0,0,0&amp;vpa=2&amp;vtp=1"/>
          <p:cNvSpPr/>
          <p:nvPr/>
        </p:nvSpPr>
        <p:spPr>
          <a:xfrm>
            <a:off x="7955280" y="2479421"/>
            <a:ext cx="1197864" cy="320040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2700"/>
              </a:lnSpc>
            </a:pPr>
            <a:r>
              <a:rPr lang="en-US" altLang="zh-CN" sz="22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月照花林</a:t>
            </a:r>
            <a:endParaRPr lang="en-US" altLang="zh-CN" sz="2200" dirty="0"/>
          </a:p>
        </p:txBody>
      </p:sp>
      <p:sp>
        <p:nvSpPr>
          <p:cNvPr id="7" name="QB_5_AN.4_1#b08d3f241.blank?pid=ff900b5aa&amp;color=0,0,0&amp;vpa=3&amp;vtp=1"/>
          <p:cNvSpPr/>
          <p:nvPr/>
        </p:nvSpPr>
        <p:spPr>
          <a:xfrm>
            <a:off x="6483096" y="3851021"/>
            <a:ext cx="2651760" cy="320040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2700"/>
              </a:lnSpc>
            </a:pPr>
            <a:r>
              <a:rPr lang="en-US" altLang="zh-CN" sz="22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人类存在绵延久长</a:t>
            </a:r>
            <a:endParaRPr lang="en-US" altLang="zh-CN" sz="2200" dirty="0"/>
          </a:p>
        </p:txBody>
      </p:sp>
      <p:sp>
        <p:nvSpPr>
          <p:cNvPr id="8" name="QB_5_AN.5_1#b08d3f241.blank?pid=ff900b5aa&amp;color=0,0,0&amp;vpa=4&amp;vtp=1"/>
          <p:cNvSpPr/>
          <p:nvPr/>
        </p:nvSpPr>
        <p:spPr>
          <a:xfrm>
            <a:off x="7900416" y="4673981"/>
            <a:ext cx="1216152" cy="384048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2700"/>
              </a:lnSpc>
            </a:pPr>
            <a:r>
              <a:rPr lang="en-US" altLang="zh-CN" sz="22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游子思归</a:t>
            </a:r>
            <a:endParaRPr lang="en-US" altLang="zh-CN" sz="22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  <p:bldP spid="8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6_1#3069aa4ca?sp=1&amp;pid=ff900b5aa&amp;color=0,0,0&amp;vtp=1&amp;bt=1&amp;bbb=1"/>
          <p:cNvSpPr/>
          <p:nvPr/>
        </p:nvSpPr>
        <p:spPr>
          <a:xfrm>
            <a:off x="612648" y="468000"/>
            <a:ext cx="10963656" cy="635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概括主旨</a:t>
            </a:r>
            <a:endParaRPr lang="en-US" altLang="zh-CN" sz="2800" dirty="0"/>
          </a:p>
        </p:txBody>
      </p:sp>
      <p:sp>
        <p:nvSpPr>
          <p:cNvPr id="3" name="QB_5_BD.6_2#3069aa4ca?sp=1&amp;pid=ff900b5aa&amp;color=0,0,0&amp;vtp=1&amp;bbb=1&amp;hb=1"/>
          <p:cNvSpPr/>
          <p:nvPr/>
        </p:nvSpPr>
        <p:spPr>
          <a:xfrm>
            <a:off x="612648" y="1099391"/>
            <a:ext cx="10963656" cy="1943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诗人凭借对①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的描绘，尽情赞叹大自然的奇丽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景色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，讴歌人间纯洁的爱情，表达了对游子思妇的同情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，抒发了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4" name="QB_5_AN.7_1#3069aa4ca.blank?pid=ff900b5aa&amp;color=0,0,0&amp;vpa=5&amp;vtp=1&amp;bbb=1"/>
          <p:cNvSpPr/>
          <p:nvPr/>
        </p:nvSpPr>
        <p:spPr>
          <a:xfrm>
            <a:off x="3467766" y="1068911"/>
            <a:ext cx="2759075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春江花月夜美景</a:t>
            </a:r>
            <a:endParaRPr lang="en-US" altLang="zh-CN" sz="2800" dirty="0"/>
          </a:p>
        </p:txBody>
      </p:sp>
      <p:sp>
        <p:nvSpPr>
          <p:cNvPr id="5" name="QB_5_AN.8_1#3069aa4ca.blank?pid=ff900b5aa&amp;color=0,0,0&amp;vpa=6&amp;vtp=1&amp;bbb=1"/>
          <p:cNvSpPr/>
          <p:nvPr/>
        </p:nvSpPr>
        <p:spPr>
          <a:xfrm>
            <a:off x="965866" y="2364311"/>
            <a:ext cx="6330950" cy="622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对人生哲理的思考和对宇宙奥秘的感悟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3086</Words>
  <Application>WPS 演示</Application>
  <PresentationFormat>宽屏</PresentationFormat>
  <Paragraphs>126</Paragraphs>
  <Slides>19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33" baseType="lpstr">
      <vt:lpstr>Arial</vt:lpstr>
      <vt:lpstr>宋体</vt:lpstr>
      <vt:lpstr>Wingdings</vt:lpstr>
      <vt:lpstr>Times New Roman</vt:lpstr>
      <vt:lpstr>微软雅黑</vt:lpstr>
      <vt:lpstr>Times New Roman</vt:lpstr>
      <vt:lpstr>方正粗等线简体</vt:lpstr>
      <vt:lpstr>宋体</vt:lpstr>
      <vt:lpstr>楷体</vt:lpstr>
      <vt:lpstr>Calibri</vt:lpstr>
      <vt:lpstr>Arial Unicode MS</vt:lpstr>
      <vt:lpstr>等线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曲一线</cp:lastModifiedBy>
  <cp:revision>6</cp:revision>
  <dcterms:created xsi:type="dcterms:W3CDTF">2025-03-28T09:52:00Z</dcterms:created>
  <dcterms:modified xsi:type="dcterms:W3CDTF">2025-09-03T09:25:57Z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601FEEF312BF40718C46944EF7813F50_12</vt:lpwstr>
  </property>
  <property fmtid="{D5CDD505-2E9C-101B-9397-08002B2CF9AE}" pid="3" name="KSOProductBuildVer">
    <vt:lpwstr>2052-12.1.0.22529</vt:lpwstr>
  </property>
</Properties>
</file>